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0" r:id="rId4"/>
    <p:sldMasterId id="2147483682" r:id="rId5"/>
  </p:sldMasterIdLst>
  <p:sldIdLst>
    <p:sldId id="256" r:id="rId6"/>
    <p:sldId id="281" r:id="rId7"/>
    <p:sldId id="273" r:id="rId8"/>
    <p:sldId id="279" r:id="rId9"/>
    <p:sldId id="280" r:id="rId10"/>
    <p:sldId id="276" r:id="rId11"/>
    <p:sldId id="277" r:id="rId12"/>
    <p:sldId id="278" r:id="rId13"/>
    <p:sldId id="284" r:id="rId14"/>
    <p:sldId id="283" r:id="rId15"/>
    <p:sldId id="285" r:id="rId16"/>
    <p:sldId id="282" r:id="rId17"/>
    <p:sldId id="286" r:id="rId18"/>
    <p:sldId id="272" r:id="rId19"/>
    <p:sldId id="271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0E0"/>
    <a:srgbClr val="A9EAEB"/>
    <a:srgbClr val="A8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A7B-96A0-4810-9D95-1BBE141A7042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791F-E65E-4D1A-9883-8D8BCDDD9B7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5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A7B-96A0-4810-9D95-1BBE141A7042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791F-E65E-4D1A-9883-8D8BCDDD9B7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9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A7B-96A0-4810-9D95-1BBE141A7042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791F-E65E-4D1A-9883-8D8BCDDD9B7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A7B-96A0-4810-9D95-1BBE141A7042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791F-E65E-4D1A-9883-8D8BCDDD9B7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38B52A-AF1A-4077-9D18-8A04FCD30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82357-D10A-40F1-B269-E8C5B7FC12B4}" type="datetimeFigureOut">
              <a:rPr lang="en-US" smtClean="0"/>
              <a:pPr/>
              <a:t>16.02.2020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01262-728E-4872-85B9-DA557F31B88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AAA6C0E-1BAE-487F-89C7-3EA5218D834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01262-728E-4872-85B9-DA557F31B88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AAA6C0E-1BAE-487F-89C7-3EA5218D834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01262-728E-4872-85B9-DA557F31B88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AAA6C0E-1BAE-487F-89C7-3EA5218D834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01262-728E-4872-85B9-DA557F31B88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16.02.2020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AAA6C0E-1BAE-487F-89C7-3EA5218D834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612" y="1340768"/>
            <a:ext cx="69847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hu-HU" sz="50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OROSZORSZÁG TÖRTÉNETE </a:t>
            </a:r>
            <a:br>
              <a:rPr lang="hu-HU" sz="50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hu-HU" sz="50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 </a:t>
            </a:r>
            <a:r>
              <a:rPr lang="en-US" sz="50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18.–</a:t>
            </a:r>
            <a:r>
              <a:rPr lang="hu-HU" sz="50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19. században </a:t>
            </a:r>
            <a:endParaRPr lang="en-US" sz="50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3298" y="4149080"/>
            <a:ext cx="6125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hu-HU" sz="4000" b="1" i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A reformok korszakai</a:t>
            </a:r>
            <a:endParaRPr lang="en-US" sz="4000" b="1" i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1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 nystadi béke </a:t>
            </a:r>
            <a:r>
              <a:rPr lang="hu-HU" b="1" dirty="0" smtClean="0"/>
              <a:t>(1721</a:t>
            </a:r>
            <a:r>
              <a:rPr lang="hu-HU" b="1" dirty="0"/>
              <a:t>. </a:t>
            </a:r>
            <a:r>
              <a:rPr lang="hu-HU" b="1" dirty="0" smtClean="0"/>
              <a:t>aug. 30. / szept. 10.) megünneplésére szervezett diadalmenet és álarcos felvonulás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88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48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V. Szurikov, </a:t>
            </a:r>
            <a:r>
              <a:rPr lang="hu-HU" dirty="0" smtClean="0"/>
              <a:t>A herceg-pápa felvonulása 1722-ben. 1900. Tretyakovszkij Képtár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03548" y="188640"/>
            <a:ext cx="8136904" cy="504056"/>
          </a:xfrm>
        </p:spPr>
        <p:txBody>
          <a:bodyPr/>
          <a:lstStyle/>
          <a:p>
            <a:pPr algn="ctr">
              <a:buNone/>
            </a:pPr>
            <a:r>
              <a:rPr lang="hu-HU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Portrék </a:t>
            </a:r>
            <a:r>
              <a:rPr lang="hu-H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Preobrazsenszkij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hu-H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palotából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1698. </a:t>
            </a:r>
            <a:r>
              <a:rPr lang="hu-HU" dirty="0" smtClean="0"/>
              <a:t>előtt</a:t>
            </a:r>
            <a:endParaRPr lang="en-US" dirty="0"/>
          </a:p>
        </p:txBody>
      </p:sp>
      <p:pic>
        <p:nvPicPr>
          <p:cNvPr id="8" name="Picture 7" descr="06 Naryshkin-Mila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9" y="1062028"/>
            <a:ext cx="2154525" cy="251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07 Andrej Besjaschij Apraksi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0628"/>
            <a:ext cx="2100479" cy="249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07 J F Turgenev"/>
          <p:cNvPicPr/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071176"/>
            <a:ext cx="2027051" cy="25178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3573016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M. Naryskin		  A. Aprakszin	             Jakov Turgenyev</a:t>
            </a:r>
            <a:endParaRPr lang="en-US" sz="1600" dirty="0"/>
          </a:p>
        </p:txBody>
      </p:sp>
      <p:pic>
        <p:nvPicPr>
          <p:cNvPr id="12" name="Picture 11" descr="09 F I Verigin"/>
          <p:cNvPicPr/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89214"/>
            <a:ext cx="2160240" cy="24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08 I A Shepotiev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87" y="4020076"/>
            <a:ext cx="1974097" cy="2402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7704" y="645333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N. Zsirovoj-Zasekin		  I. Scsepotev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2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1698. </a:t>
            </a:r>
            <a:r>
              <a:rPr lang="hu-HU" dirty="0" smtClean="0"/>
              <a:t>után</a:t>
            </a:r>
            <a:endParaRPr lang="en-US" dirty="0"/>
          </a:p>
        </p:txBody>
      </p:sp>
      <p:pic>
        <p:nvPicPr>
          <p:cNvPr id="3" name="Picture 2" descr="11 Vasilko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7972"/>
            <a:ext cx="3138626" cy="263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3 Ij soldat Buhvosto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70" y="908720"/>
            <a:ext cx="273630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90" y="2852936"/>
            <a:ext cx="2550006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757" y="3373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A. Vaszilkov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7361" y="4252446"/>
            <a:ext cx="179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Sz. Buhvosztov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6093440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Ismeretlen Neptunus öltözetben (1720-as évek)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725939" y="3071682"/>
            <a:ext cx="6248400" cy="714635"/>
          </a:xfrm>
        </p:spPr>
        <p:txBody>
          <a:bodyPr/>
          <a:lstStyle/>
          <a:p>
            <a:pPr algn="ctr"/>
            <a:r>
              <a:rPr lang="hu-H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Reformok 18. században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24744"/>
            <a:ext cx="799288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58775">
              <a:spcAft>
                <a:spcPts val="600"/>
              </a:spcAft>
            </a:pPr>
            <a:r>
              <a:rPr lang="hu-HU" b="1" dirty="0" smtClean="0"/>
              <a:t>1764–1785 – II. Katalin reformjai.</a:t>
            </a:r>
          </a:p>
          <a:p>
            <a:pPr marL="892175" indent="-3556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892175" algn="l"/>
              </a:tabLst>
            </a:pPr>
            <a:r>
              <a:rPr lang="hu-HU" dirty="0" smtClean="0"/>
              <a:t>A hatalmi struktúrák tökéletesítése</a:t>
            </a:r>
            <a:r>
              <a:rPr lang="en-US" dirty="0" smtClean="0"/>
              <a:t> </a:t>
            </a:r>
            <a:r>
              <a:rPr lang="hu-HU" dirty="0" smtClean="0"/>
              <a:t>(Szenátus).</a:t>
            </a:r>
          </a:p>
          <a:p>
            <a:pPr marL="892175" indent="-3556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892175" algn="l"/>
              </a:tabLst>
            </a:pPr>
            <a:r>
              <a:rPr lang="hu-HU" dirty="0" smtClean="0"/>
              <a:t>A szekularizáció továbbvitele (a kolostorok elleni fellépés)</a:t>
            </a:r>
          </a:p>
          <a:p>
            <a:pPr marL="892175" indent="-3556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892175" algn="l"/>
              </a:tabLst>
            </a:pPr>
            <a:r>
              <a:rPr lang="hu-HU" dirty="0" smtClean="0"/>
              <a:t>A jobbágyrendszer.</a:t>
            </a:r>
          </a:p>
          <a:p>
            <a:pPr marL="180000">
              <a:spcBef>
                <a:spcPts val="300"/>
              </a:spcBef>
              <a:spcAft>
                <a:spcPts val="300"/>
              </a:spcAft>
              <a:tabLst>
                <a:tab pos="446088" algn="l"/>
              </a:tabLst>
            </a:pPr>
            <a:r>
              <a:rPr lang="hu-HU" dirty="0" smtClean="0"/>
              <a:t>1764</a:t>
            </a:r>
            <a:r>
              <a:rPr lang="hu-HU" dirty="0"/>
              <a:t> </a:t>
            </a:r>
            <a:r>
              <a:rPr lang="hu-HU" dirty="0" smtClean="0"/>
              <a:t>– Oktatásügyi reform (az „új ember” kinevelése</a:t>
            </a:r>
            <a:br>
              <a:rPr lang="hu-HU" dirty="0" smtClean="0"/>
            </a:br>
            <a:r>
              <a:rPr lang="hu-HU" dirty="0" smtClean="0"/>
              <a:t>		</a:t>
            </a:r>
            <a:r>
              <a:rPr lang="hu-HU" dirty="0" smtClean="0">
                <a:sym typeface="Wingdings 3" panose="05040102010807070707" pitchFamily="18" charset="2"/>
              </a:rPr>
              <a:t> Szmolnij Intézet</a:t>
            </a:r>
            <a:r>
              <a:rPr lang="hu-HU" dirty="0" smtClean="0"/>
              <a:t>)</a:t>
            </a:r>
          </a:p>
          <a:p>
            <a:pPr marL="180000">
              <a:spcBef>
                <a:spcPts val="300"/>
              </a:spcBef>
              <a:spcAft>
                <a:spcPts val="300"/>
              </a:spcAft>
              <a:tabLst>
                <a:tab pos="446088" algn="l"/>
              </a:tabLst>
            </a:pPr>
            <a:r>
              <a:rPr lang="hu-HU" dirty="0" smtClean="0"/>
              <a:t>1767–1768 – A törvények kodifikációjára létrehozott bizottság</a:t>
            </a:r>
          </a:p>
          <a:p>
            <a:pPr marL="180000">
              <a:spcBef>
                <a:spcPts val="300"/>
              </a:spcBef>
              <a:spcAft>
                <a:spcPts val="300"/>
              </a:spcAft>
              <a:tabLst>
                <a:tab pos="446088" algn="l"/>
              </a:tabLst>
            </a:pPr>
            <a:r>
              <a:rPr lang="hu-HU" dirty="0" smtClean="0"/>
              <a:t>1768 – Pénzügyi reform (bankok Moszkvában és Pétervárban,</a:t>
            </a:r>
            <a:br>
              <a:rPr lang="hu-HU" dirty="0" smtClean="0"/>
            </a:br>
            <a:r>
              <a:rPr lang="hu-HU" dirty="0" smtClean="0"/>
              <a:t>		  az első papírpénz)</a:t>
            </a:r>
          </a:p>
          <a:p>
            <a:pPr marL="892175" indent="-355600">
              <a:buFont typeface="Wingdings" pitchFamily="2" charset="2"/>
              <a:buChar char="Ø"/>
              <a:tabLst>
                <a:tab pos="892175" algn="l"/>
              </a:tabLst>
            </a:pPr>
            <a:r>
              <a:rPr lang="hu-HU" dirty="0" smtClean="0"/>
              <a:t>A kultúra feletti kontroll megőrzése:</a:t>
            </a:r>
          </a:p>
          <a:p>
            <a:pPr marL="1439863" indent="-365125" defTabSz="892175">
              <a:buFont typeface="Courier New" pitchFamily="49" charset="0"/>
              <a:buChar char="o"/>
              <a:tabLst>
                <a:tab pos="1439863" algn="l"/>
              </a:tabLst>
            </a:pPr>
            <a:r>
              <a:rPr lang="hu-HU" dirty="0" smtClean="0"/>
              <a:t>sajtó – cenzúra,</a:t>
            </a:r>
          </a:p>
          <a:p>
            <a:pPr marL="1439863" indent="-365125" defTabSz="892175">
              <a:spcAft>
                <a:spcPts val="300"/>
              </a:spcAft>
              <a:buFont typeface="Courier New" pitchFamily="49" charset="0"/>
              <a:buChar char="o"/>
              <a:tabLst>
                <a:tab pos="1439863" algn="l"/>
              </a:tabLst>
            </a:pPr>
            <a:r>
              <a:rPr lang="hu-HU" dirty="0" smtClean="0"/>
              <a:t>Színház</a:t>
            </a:r>
            <a:endParaRPr lang="hu-HU" dirty="0"/>
          </a:p>
          <a:p>
            <a:pPr marL="182563" defTabSz="892175">
              <a:spcAft>
                <a:spcPts val="300"/>
              </a:spcAft>
              <a:tabLst>
                <a:tab pos="1439863" algn="l"/>
              </a:tabLst>
            </a:pPr>
            <a:r>
              <a:rPr lang="hu-HU" dirty="0" smtClean="0"/>
              <a:t>1773–1775 – Pugacsovi felkelés</a:t>
            </a:r>
          </a:p>
          <a:p>
            <a:pPr marL="892175" indent="-3556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nemeseknek adományozott kiváltságlevél (1785</a:t>
            </a:r>
            <a:r>
              <a:rPr lang="hu-HU" dirty="0" smtClean="0"/>
              <a:t>).</a:t>
            </a:r>
          </a:p>
          <a:p>
            <a:pPr marL="536575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3030739" y="3071680"/>
            <a:ext cx="6858002" cy="714635"/>
          </a:xfrm>
        </p:spPr>
        <p:txBody>
          <a:bodyPr/>
          <a:lstStyle/>
          <a:p>
            <a:r>
              <a:rPr lang="hu-H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sz. reformok periódusai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Aft>
                <a:spcPts val="600"/>
              </a:spcAft>
            </a:pPr>
            <a:r>
              <a:rPr lang="hu-HU" dirty="0" smtClean="0"/>
              <a:t>1801–1803 – A „Titkos Bizottság” működése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1802 – Az oktatásrendszer átalakításának  kezdete: a </a:t>
            </a:r>
            <a:r>
              <a:rPr lang="de-DE" dirty="0" smtClean="0"/>
              <a:t>Dörpt</a:t>
            </a:r>
            <a:r>
              <a:rPr lang="hu-HU" dirty="0" smtClean="0"/>
              <a:t>i 	(Tartui) egyetem alapítása.</a:t>
            </a:r>
            <a:br>
              <a:rPr lang="hu-HU" dirty="0" smtClean="0"/>
            </a:br>
            <a:r>
              <a:rPr lang="hu-HU" dirty="0" smtClean="0"/>
              <a:t>	Az adminisztratív rendszer </a:t>
            </a:r>
            <a:r>
              <a:rPr lang="hu-HU" dirty="0"/>
              <a:t>átalakítása</a:t>
            </a:r>
            <a:r>
              <a:rPr lang="hu-HU" dirty="0" smtClean="0"/>
              <a:t>: 	minisztériumok, a Népművelési Minisztérium 	létrehozása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1803 – A „szabad” földművelőkről szóló rendelet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1807 – Varsói hercegséghez tartozó jobbágyak felszabadítása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1809 – M. Szperanszkij által </a:t>
            </a:r>
            <a:r>
              <a:rPr lang="hu-HU" dirty="0"/>
              <a:t>készített </a:t>
            </a:r>
            <a:r>
              <a:rPr lang="hu-HU" dirty="0" smtClean="0"/>
              <a:t>alkotmány-tervezet 	(1812</a:t>
            </a:r>
            <a:r>
              <a:rPr lang="hu-HU" dirty="0"/>
              <a:t>–</a:t>
            </a:r>
            <a:r>
              <a:rPr lang="hu-HU" dirty="0" smtClean="0"/>
              <a:t>1819 – száműzetésben)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1815</a:t>
            </a:r>
            <a:r>
              <a:rPr lang="hu-HU" dirty="0"/>
              <a:t>–</a:t>
            </a:r>
            <a:r>
              <a:rPr lang="hu-HU" dirty="0" smtClean="0"/>
              <a:t>1830 – A Szentszövetség</a:t>
            </a:r>
            <a:endParaRPr lang="hu-HU" dirty="0"/>
          </a:p>
          <a:p>
            <a:pPr indent="-360000">
              <a:spcAft>
                <a:spcPts val="600"/>
              </a:spcAft>
            </a:pPr>
            <a:r>
              <a:rPr lang="hu-HU" dirty="0" smtClean="0"/>
              <a:t>	A Lengyelkirályság alkotmányának kihirdetése (1832)</a:t>
            </a:r>
          </a:p>
          <a:p>
            <a:pPr indent="-360000">
              <a:spcAft>
                <a:spcPts val="3000"/>
              </a:spcAft>
            </a:pPr>
            <a:r>
              <a:rPr lang="hu-HU" dirty="0" smtClean="0"/>
              <a:t>1822 – a titkos társaságok betiltása</a:t>
            </a:r>
          </a:p>
          <a:p>
            <a:pPr indent="-360000"/>
            <a:r>
              <a:rPr lang="hu-HU" dirty="0" smtClean="0"/>
              <a:t>1826 – az első törvényerejű cenzúraszabályzat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91880" y="5877272"/>
            <a:ext cx="2196244" cy="0"/>
          </a:xfrm>
          <a:prstGeom prst="line">
            <a:avLst/>
          </a:prstGeom>
          <a:ln>
            <a:solidFill>
              <a:srgbClr val="A8E3E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628800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Aft>
                <a:spcPts val="600"/>
              </a:spcAft>
            </a:pPr>
            <a:r>
              <a:rPr lang="hu-HU" dirty="0" smtClean="0"/>
              <a:t>1856 – A reformok előkészítésének kihirdetése</a:t>
            </a:r>
          </a:p>
          <a:p>
            <a:pPr indent="-360000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A dekabristák amnesztiája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1859 – vasárnapi népi iskolák </a:t>
            </a:r>
            <a:r>
              <a:rPr lang="hu-HU" dirty="0"/>
              <a:t>hálózatának </a:t>
            </a:r>
            <a:r>
              <a:rPr lang="hu-HU" dirty="0" smtClean="0"/>
              <a:t>létrehozása (1862)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1861 – A jobbágyság eltörlése.</a:t>
            </a:r>
            <a:br>
              <a:rPr lang="hu-HU" dirty="0" smtClean="0"/>
            </a:br>
            <a:r>
              <a:rPr lang="hu-HU" dirty="0" smtClean="0"/>
              <a:t>	Az adminisztratív rendszer </a:t>
            </a:r>
            <a:r>
              <a:rPr lang="hu-HU" dirty="0"/>
              <a:t>átalakítása</a:t>
            </a:r>
            <a:r>
              <a:rPr lang="hu-HU" dirty="0" smtClean="0"/>
              <a:t>:</a:t>
            </a:r>
          </a:p>
          <a:p>
            <a:pPr indent="-360000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a Minisztertanács létrehozása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1862 –64 – hadi reform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1863 – felsőoktatás reformja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1864 – önkormányzati reform (zemsztva)</a:t>
            </a:r>
          </a:p>
          <a:p>
            <a:pPr indent="-360000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Iskolareform</a:t>
            </a:r>
          </a:p>
          <a:p>
            <a:pPr indent="-360000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Bírósági reform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1865 – Cenzúrareform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1869 – A női felsőfokú oktatás kezdete</a:t>
            </a:r>
          </a:p>
          <a:p>
            <a:pPr indent="-360000">
              <a:spcAft>
                <a:spcPts val="600"/>
              </a:spcAft>
            </a:pPr>
            <a:r>
              <a:rPr lang="hu-HU" dirty="0" smtClean="0"/>
              <a:t>1870 – Városi reform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 rot="16200000">
            <a:off x="-3030739" y="3071680"/>
            <a:ext cx="6858002" cy="714635"/>
          </a:xfrm>
        </p:spPr>
        <p:txBody>
          <a:bodyPr/>
          <a:lstStyle/>
          <a:p>
            <a:r>
              <a:rPr lang="hu-H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sz. reformok periódusai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268760"/>
            <a:ext cx="72008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indent="-811213">
              <a:spcAft>
                <a:spcPts val="600"/>
              </a:spcAft>
            </a:pPr>
            <a:r>
              <a:rPr lang="hu-HU" dirty="0" smtClean="0"/>
              <a:t>1882 – a sajtó „ideiglenes” szabályzata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1884 – az egyetemi autonómia megsemmisítése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1890 – a zemsztvák önrendelkezésének megnyirbálása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1897 – pénzügyi reform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1904 – manifesztum korlátozott reformok programjáról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1905 – manifesztum az állami berendezés megjobbításáról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Az első Tanácskozó testület megalakulása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Manifesztum vallásszabadságról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A jobbágyi kivásárlási díjak mérséklése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 smtClean="0"/>
              <a:t>1906 – Az Alaptörvény kihirdetése</a:t>
            </a:r>
          </a:p>
          <a:p>
            <a:pPr marL="811213" indent="-811213"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I. Duma megalakulása</a:t>
            </a:r>
          </a:p>
          <a:p>
            <a:pPr marL="811213" indent="-811213">
              <a:spcAft>
                <a:spcPts val="3000"/>
              </a:spcAft>
            </a:pPr>
            <a:r>
              <a:rPr lang="hu-HU" dirty="0" smtClean="0"/>
              <a:t>1910 – a falú-közösségekből (obscsina) való kilépésről</a:t>
            </a:r>
          </a:p>
          <a:p>
            <a:pPr marL="811213" indent="-811213"/>
            <a:r>
              <a:rPr lang="hu-HU" dirty="0" smtClean="0"/>
              <a:t>1917 – A Földdekrétum és a Békedekrétum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91880" y="5661248"/>
            <a:ext cx="2232248" cy="0"/>
          </a:xfrm>
          <a:prstGeom prst="line">
            <a:avLst/>
          </a:prstGeom>
          <a:ln>
            <a:solidFill>
              <a:srgbClr val="A8E3E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 rot="16200000">
            <a:off x="-3030739" y="3071680"/>
            <a:ext cx="6858002" cy="714635"/>
          </a:xfrm>
        </p:spPr>
        <p:txBody>
          <a:bodyPr/>
          <a:lstStyle/>
          <a:p>
            <a:r>
              <a:rPr lang="hu-H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sz. reformok periódusai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73456"/>
            <a:ext cx="8568952" cy="550787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hu-HU" dirty="0" smtClean="0"/>
              <a:t>		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fr-FR" sz="2100" dirty="0">
                <a:solidFill>
                  <a:schemeClr val="bg2">
                    <a:lumMod val="25000"/>
                  </a:schemeClr>
                </a:solidFill>
              </a:rPr>
              <a:t>Vous êtes bien de votre 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famille: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tous </a:t>
            </a:r>
            <a:r>
              <a:rPr lang="fr-FR" sz="2100" dirty="0">
                <a:solidFill>
                  <a:schemeClr val="bg2">
                    <a:lumMod val="25000"/>
                  </a:schemeClr>
                </a:solidFill>
              </a:rPr>
              <a:t>les Romanof sont 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révolutionnaires </a:t>
            </a:r>
            <a:r>
              <a:rPr lang="fr-FR" sz="2100" dirty="0">
                <a:solidFill>
                  <a:schemeClr val="bg2">
                    <a:lumMod val="25000"/>
                  </a:schemeClr>
                </a:solidFill>
              </a:rPr>
              <a:t>et niveleurs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		(</a:t>
            </a: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Ön családjának igazi képviselője:</a:t>
            </a:r>
            <a:b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a Romanovok mind </a:t>
            </a:r>
            <a:r>
              <a:rPr lang="hu-HU" sz="2100" i="1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forradalmárok és nivellálók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			A. Puskin, Napló. 1834. dec. 22.</a:t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(Beszélgetés Mihail Pavlovics Nagyherceggel)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«Pierre </a:t>
            </a:r>
            <a:r>
              <a:rPr lang="fr-FR" sz="2100" dirty="0">
                <a:solidFill>
                  <a:schemeClr val="bg2">
                    <a:lumMod val="25000"/>
                  </a:schemeClr>
                </a:solidFill>
              </a:rPr>
              <a:t>I est tout à la fois 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Robespierre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et </a:t>
            </a:r>
            <a:r>
              <a:rPr lang="fr-FR" sz="2100" dirty="0">
                <a:solidFill>
                  <a:schemeClr val="bg2">
                    <a:lumMod val="25000"/>
                  </a:schemeClr>
                </a:solidFill>
              </a:rPr>
              <a:t>Napoléon. (La Révolition incarnée</a:t>
            </a:r>
            <a:r>
              <a:rPr lang="fr-FR" sz="2100" dirty="0" smtClean="0">
                <a:solidFill>
                  <a:schemeClr val="bg2">
                    <a:lumMod val="25000"/>
                  </a:schemeClr>
                </a:solidFill>
              </a:rPr>
              <a:t>)»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I. Péter – egyszerre </a:t>
            </a:r>
            <a:r>
              <a:rPr lang="fr-FR" sz="2100" i="1" dirty="0" smtClean="0">
                <a:solidFill>
                  <a:schemeClr val="bg2">
                    <a:lumMod val="25000"/>
                  </a:schemeClr>
                </a:solidFill>
              </a:rPr>
              <a:t>Robespierre</a:t>
            </a: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 és </a:t>
            </a:r>
            <a:r>
              <a:rPr lang="fr-FR" sz="2100" i="1" dirty="0" smtClean="0">
                <a:solidFill>
                  <a:schemeClr val="bg2">
                    <a:lumMod val="25000"/>
                  </a:schemeClr>
                </a:solidFill>
              </a:rPr>
              <a:t>Napoléon</a:t>
            </a:r>
            <a:r>
              <a:rPr lang="hu-HU" sz="2100" i="1" dirty="0" smtClean="0">
                <a:solidFill>
                  <a:schemeClr val="bg2">
                    <a:lumMod val="25000"/>
                  </a:schemeClr>
                </a:solidFill>
              </a:rPr>
              <a:t> [megtestesült forradalom]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b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1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hu-HU" sz="2100" dirty="0" smtClean="0">
                <a:solidFill>
                  <a:schemeClr val="bg2">
                    <a:lumMod val="25000"/>
                  </a:schemeClr>
                </a:solidFill>
              </a:rPr>
              <a:t>Puskin, A nemességről (1830?)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1696–1725			I. Péter reformjai</a:t>
            </a:r>
          </a:p>
          <a:p>
            <a:pPr marL="0" indent="0">
              <a:buNone/>
            </a:pPr>
            <a:r>
              <a:rPr lang="hu-H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1764–1785 </a:t>
            </a: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II</a:t>
            </a:r>
            <a:r>
              <a:rPr lang="hu-H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Katalin </a:t>
            </a: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reformjai</a:t>
            </a:r>
          </a:p>
          <a:p>
            <a:pPr marL="0" indent="0">
              <a:buNone/>
            </a:pP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1801–1809			I. Sándor reform-korszaka</a:t>
            </a:r>
            <a:endParaRPr lang="hu-H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1856–1860-as évek		A </a:t>
            </a:r>
            <a:r>
              <a:rPr lang="hu-H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reformok </a:t>
            </a:r>
            <a:endParaRPr lang="hu-HU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1870-es</a:t>
            </a: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1880-as évek	</a:t>
            </a: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és ellenreformok váltakozó korszakai</a:t>
            </a:r>
          </a:p>
          <a:p>
            <a:pPr marL="0" indent="0">
              <a:buNone/>
            </a:pPr>
            <a:r>
              <a:rPr lang="hu-H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1906 utáni			Utolsó reform-kisérletek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19432" y="32008"/>
            <a:ext cx="7668343" cy="6700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Reform-korszakok: reformok «felülről</a:t>
            </a:r>
            <a:r>
              <a:rPr lang="hu-HU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3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400" b="1" dirty="0" smtClean="0">
                <a:solidFill>
                  <a:srgbClr val="7B7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Péter					reformjai</a:t>
            </a:r>
            <a:endParaRPr b="1" dirty="0">
              <a:solidFill>
                <a:srgbClr val="73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400833" y="4725145"/>
            <a:ext cx="6342335" cy="144016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sz="2400" dirty="0" smtClean="0"/>
              <a:t>1696–	1725 – I. Péter önálló uralkodása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sz="2400" dirty="0" smtClean="0"/>
              <a:t>		1703 – Pétervár alapítása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sz="2400" dirty="0" smtClean="0"/>
              <a:t>		1721 – I. Péter felveszi a császári címet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94" y="207309"/>
            <a:ext cx="8229600" cy="972344"/>
          </a:xfrm>
        </p:spPr>
        <p:txBody>
          <a:bodyPr>
            <a:noAutofit/>
          </a:bodyPr>
          <a:lstStyle/>
          <a:p>
            <a:pPr marL="360000" algn="ctr">
              <a:spcAft>
                <a:spcPts val="1200"/>
              </a:spcAft>
              <a:buNone/>
            </a:pPr>
            <a:r>
              <a:rPr lang="hu-HU" sz="28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1698–1725 – I. Péter reformjai</a:t>
            </a: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</a:t>
            </a:r>
            <a:b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szekularizáció</a:t>
            </a:r>
            <a:r>
              <a:rPr lang="hu-HU" sz="28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modernizáció</a:t>
            </a:r>
            <a:r>
              <a:rPr lang="hu-HU" sz="28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europaizálás</a:t>
            </a:r>
            <a:endParaRPr lang="hu-HU" sz="2800" b="1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61794" y="1268760"/>
            <a:ext cx="8229600" cy="5184576"/>
          </a:xfrm>
        </p:spPr>
        <p:txBody>
          <a:bodyPr/>
          <a:lstStyle/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 hétköznapi élet és a viselkedési normák megváltoztatása (ruházat és külső megjelenés, társadalmi érintkezés formái).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Világlátást megváltoztató intézkedések (naptárreform, világi hatalom és az egyház viszonya, hatalom és ember viszonya).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Oktatás és művelődés (az abc reformja és a nyomtatás;</a:t>
            </a:r>
            <a:br>
              <a:rPr lang="hu-HU" sz="2000" dirty="0" smtClean="0"/>
            </a:br>
            <a:r>
              <a:rPr lang="hu-HU" sz="2000" dirty="0" smtClean="0"/>
              <a:t>világi szakosodott iskolák, külföldi ösztöndíjak, Akadémia;</a:t>
            </a:r>
            <a:br>
              <a:rPr lang="hu-HU" sz="2000" dirty="0" smtClean="0"/>
            </a:br>
            <a:r>
              <a:rPr lang="hu-HU" sz="2000" dirty="0" smtClean="0"/>
              <a:t>könyvkiadás és fordítás).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 hadsereg átalakítása és a flotta megteremtése.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 gazdaság megújhodása (népszámlálás, adók, ipar).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Az uralkodási filozófia és az államapparátus modernizálása.</a:t>
            </a:r>
          </a:p>
          <a:p>
            <a:pPr marL="540000" indent="-358775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Az adminisztratív reformok.</a:t>
            </a:r>
          </a:p>
          <a:p>
            <a:pPr marL="540000" indent="-358775">
              <a:spcAft>
                <a:spcPts val="1800"/>
              </a:spcAft>
              <a:buClrTx/>
              <a:buFont typeface="Wingdings" pitchFamily="2" charset="2"/>
              <a:buChar char="Ø"/>
            </a:pPr>
            <a:r>
              <a:rPr lang="hu-HU" sz="2000" dirty="0" smtClean="0"/>
              <a:t>A társadalmi szerkezet átalakítása (Rangtáblázat, az állam mindenki számára kötelező szolgálata).</a:t>
            </a:r>
          </a:p>
          <a:p>
            <a:pPr>
              <a:buNone/>
            </a:pPr>
            <a:endParaRPr lang="hu-H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94" y="207309"/>
            <a:ext cx="8229600" cy="485387"/>
          </a:xfrm>
        </p:spPr>
        <p:txBody>
          <a:bodyPr>
            <a:noAutofit/>
          </a:bodyPr>
          <a:lstStyle/>
          <a:p>
            <a:pPr marL="360000" algn="ctr">
              <a:spcAft>
                <a:spcPts val="1200"/>
              </a:spcAft>
              <a:buNone/>
            </a:pP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</a:t>
            </a:r>
            <a:r>
              <a:rPr lang="hu-HU" sz="28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Péter </a:t>
            </a:r>
            <a:r>
              <a:rPr lang="hu-HU" sz="28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reformjainak hatása a kultúrára</a:t>
            </a:r>
            <a:endParaRPr lang="hu-HU" sz="2800" b="1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61794" y="717848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egyház kulturális szerepének visszaszorítása</a:t>
            </a:r>
          </a:p>
          <a:p>
            <a:pPr marL="539750" indent="-358775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Alárendelése az államnak (Szt. Szinódus létrehozása –1721).</a:t>
            </a:r>
          </a:p>
          <a:p>
            <a:pPr marL="539750" indent="-358775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világi oktatás / nevelés létrehozása és támogatása:</a:t>
            </a:r>
          </a:p>
          <a:p>
            <a:pPr marL="720000" indent="-360000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új típusú iskolák,</a:t>
            </a:r>
          </a:p>
          <a:p>
            <a:pPr marL="720000" indent="-360000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külföldi ösztöndíjak,</a:t>
            </a:r>
          </a:p>
          <a:p>
            <a:pPr marL="720000" indent="-360000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külföldi szakemberek,</a:t>
            </a:r>
          </a:p>
          <a:p>
            <a:pPr marL="720000" indent="-360000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„péteri fészekalj” nemzedéke,</a:t>
            </a:r>
          </a:p>
          <a:p>
            <a:pPr marL="720000" indent="-360000">
              <a:spcBef>
                <a:spcPts val="400"/>
              </a:spcBef>
              <a:spcAft>
                <a:spcPts val="40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művelődés eszköztárának megújítása</a:t>
            </a:r>
            <a:b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(könyvnyomtatás, új ábécé, a világi viselkedés kézikönyve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Alfavit.bmp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919368" y="4343400"/>
            <a:ext cx="5072276" cy="23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79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új társadalmi szerkezet kialakítása</a:t>
            </a:r>
          </a:p>
          <a:p>
            <a:pPr marL="2144713" indent="-358775">
              <a:spcAft>
                <a:spcPts val="600"/>
              </a:spcAft>
              <a:buClr>
                <a:srgbClr val="606060"/>
              </a:buClr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társadalmi viselkedési normák átalakítása</a:t>
            </a:r>
          </a:p>
          <a:p>
            <a:pPr marL="2144713" indent="-358775">
              <a:spcAft>
                <a:spcPts val="600"/>
              </a:spcAft>
              <a:buClr>
                <a:srgbClr val="606060"/>
              </a:buClr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új orosz (nemes)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ember megteremtése:</a:t>
            </a:r>
          </a:p>
          <a:p>
            <a:pPr marL="709613" indent="-358775">
              <a:spcAft>
                <a:spcPts val="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viselkedés,</a:t>
            </a:r>
          </a:p>
          <a:p>
            <a:pPr marL="709613" indent="-358775">
              <a:spcAft>
                <a:spcPts val="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műveltség,</a:t>
            </a:r>
          </a:p>
          <a:p>
            <a:pPr marL="709613" indent="-358775">
              <a:spcAft>
                <a:spcPts val="0"/>
              </a:spcAft>
              <a:buClr>
                <a:srgbClr val="606060"/>
              </a:buCl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kinézet.</a:t>
            </a:r>
          </a:p>
        </p:txBody>
      </p:sp>
      <p:pic>
        <p:nvPicPr>
          <p:cNvPr id="6" name="Picture 5" descr="Odezhda 17 v bojar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0BD"/>
              </a:clrFrom>
              <a:clrTo>
                <a:srgbClr val="EDE0BD">
                  <a:alpha val="0"/>
                </a:srgbClr>
              </a:clrTo>
            </a:clrChange>
          </a:blip>
          <a:srcRect l="4459" t="13250" r="5928" b="16878"/>
          <a:stretch>
            <a:fillRect/>
          </a:stretch>
        </p:blipFill>
        <p:spPr>
          <a:xfrm>
            <a:off x="251520" y="3008845"/>
            <a:ext cx="3528392" cy="3849155"/>
          </a:xfrm>
          <a:prstGeom prst="rect">
            <a:avLst/>
          </a:prstGeom>
        </p:spPr>
      </p:pic>
      <p:pic>
        <p:nvPicPr>
          <p:cNvPr id="7" name="Picture 6" descr="Odezhda bojar nach 18 v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ADFC1"/>
              </a:clrFrom>
              <a:clrTo>
                <a:srgbClr val="EADFC1">
                  <a:alpha val="0"/>
                </a:srgbClr>
              </a:clrTo>
            </a:clrChange>
          </a:blip>
          <a:srcRect l="3572" t="18500" r="5022" b="12239"/>
          <a:stretch>
            <a:fillRect/>
          </a:stretch>
        </p:blipFill>
        <p:spPr>
          <a:xfrm>
            <a:off x="4427984" y="1772815"/>
            <a:ext cx="4564884" cy="4779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91470" y="3404984"/>
            <a:ext cx="3236931" cy="600080"/>
          </a:xfrm>
        </p:spPr>
        <p:txBody>
          <a:bodyPr/>
          <a:lstStyle/>
          <a:p>
            <a:pPr algn="ctr">
              <a:buNone/>
            </a:pPr>
            <a:r>
              <a:rPr lang="hu-H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Rangtáblázat – 1722</a:t>
            </a:r>
          </a:p>
        </p:txBody>
      </p:sp>
      <p:pic>
        <p:nvPicPr>
          <p:cNvPr id="6" name="Picture 5" descr="04a TabelRangov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406" y="0"/>
            <a:ext cx="5723594" cy="6858000"/>
          </a:xfrm>
          <a:prstGeom prst="rect">
            <a:avLst/>
          </a:prstGeom>
        </p:spPr>
      </p:pic>
      <p:pic>
        <p:nvPicPr>
          <p:cNvPr id="9" name="Picture 8" descr="Tabel_o_rangah_1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70" y="59482"/>
            <a:ext cx="3236931" cy="2520000"/>
          </a:xfrm>
          <a:prstGeom prst="rect">
            <a:avLst/>
          </a:prstGeom>
        </p:spPr>
      </p:pic>
      <p:pic>
        <p:nvPicPr>
          <p:cNvPr id="7" name="Picture 6" descr="Tabel_o_rangah_18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3681" y="4773416"/>
            <a:ext cx="334208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000"/>
            <a:ext cx="2896090" cy="14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070813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i="1" dirty="0" smtClean="0"/>
              <a:t>1 </a:t>
            </a:r>
            <a:r>
              <a:rPr lang="hu-HU" sz="1400" i="1" dirty="0" smtClean="0"/>
              <a:t>kopejka</a:t>
            </a:r>
            <a:r>
              <a:rPr lang="bg-BG" sz="1400" i="1" dirty="0" smtClean="0"/>
              <a:t> 1718</a:t>
            </a:r>
            <a:r>
              <a:rPr lang="hu-HU" sz="1400" i="1" dirty="0" smtClean="0"/>
              <a:t>.					              5 kopejka 1766.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31" y="5419219"/>
            <a:ext cx="2688569" cy="143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201"/>
            <a:ext cx="3676595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901" r="3365" b="2901"/>
          <a:stretch/>
        </p:blipFill>
        <p:spPr>
          <a:xfrm>
            <a:off x="6930937" y="2792959"/>
            <a:ext cx="2232485" cy="22912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3956" y="1800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1699.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" y="137430"/>
            <a:ext cx="3300000" cy="18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4563" y="41853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1705.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60990" y="26602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1725.</a:t>
            </a:r>
            <a:endParaRPr lang="en-US" dirty="0"/>
          </a:p>
        </p:txBody>
      </p:sp>
      <p:pic>
        <p:nvPicPr>
          <p:cNvPr id="16" name="Picture 15" descr="Медаль за пьянство.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3819" r="1696" b="5648"/>
          <a:stretch/>
        </p:blipFill>
        <p:spPr bwMode="auto">
          <a:xfrm>
            <a:off x="3280088" y="3833664"/>
            <a:ext cx="3096344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2" y="1302852"/>
            <a:ext cx="7724976" cy="5252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14" y="0"/>
            <a:ext cx="891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 </a:t>
            </a:r>
            <a:r>
              <a:rPr lang="hu-HU" sz="2800" b="1" dirty="0" smtClean="0"/>
              <a:t>A legesleghóbortosabb, legeslegtréfásabb </a:t>
            </a:r>
            <a:r>
              <a:rPr lang="hu-HU" sz="2800" b="1" dirty="0"/>
              <a:t>és </a:t>
            </a:r>
            <a:r>
              <a:rPr lang="hu-HU" sz="2800" b="1" dirty="0" smtClean="0"/>
              <a:t>legeslegrészegebb Zsinat</a:t>
            </a:r>
            <a:br>
              <a:rPr lang="hu-HU" sz="2800" b="1" dirty="0" smtClean="0"/>
            </a:br>
            <a:r>
              <a:rPr lang="hu-HU" sz="2400" b="1" dirty="0" smtClean="0"/>
              <a:t>(</a:t>
            </a:r>
            <a:r>
              <a:rPr lang="ru-RU" sz="2000" b="1" dirty="0"/>
              <a:t>Всешутейший, всепьянейший и сумасброднейший собор</a:t>
            </a:r>
            <a:r>
              <a:rPr lang="hu-HU" sz="2400" b="1" dirty="0" smtClean="0"/>
              <a:t>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6550223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Nyikita Zotov esküvője. Lubok. 18. század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74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1148</TotalTime>
  <Words>362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Bookman Old Style</vt:lpstr>
      <vt:lpstr>Cambria</vt:lpstr>
      <vt:lpstr>Constantia</vt:lpstr>
      <vt:lpstr>Courier New</vt:lpstr>
      <vt:lpstr>Georgia</vt:lpstr>
      <vt:lpstr>Wingdings</vt:lpstr>
      <vt:lpstr>Wingdings 2</vt:lpstr>
      <vt:lpstr>Wingdings 3</vt:lpstr>
      <vt:lpstr>Infinity</vt:lpstr>
      <vt:lpstr>Architecture1</vt:lpstr>
      <vt:lpstr>3_Architecture1</vt:lpstr>
      <vt:lpstr>4_Architecture1</vt:lpstr>
      <vt:lpstr>5_Architecture1</vt:lpstr>
      <vt:lpstr>PowerPoint Presentation</vt:lpstr>
      <vt:lpstr>PowerPoint Presentation</vt:lpstr>
      <vt:lpstr>I. Péter     reformjai</vt:lpstr>
      <vt:lpstr>1698–1725 – I. Péter reformjai: szekularizáció,  modernizáció,  europaizálás</vt:lpstr>
      <vt:lpstr>I. Péter reformjainak hatása a kultúrára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Reformok 18. században</vt:lpstr>
      <vt:lpstr>19. sz. reformok periódusai</vt:lpstr>
      <vt:lpstr>19. sz. reformok periódusai</vt:lpstr>
      <vt:lpstr>19. sz. reformok periódusai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 SZÁZAD OROSZ TÖRTÉNELME </dc:title>
  <dc:creator>Szokolov Denise</dc:creator>
  <cp:lastModifiedBy>Denise Szokolov</cp:lastModifiedBy>
  <cp:revision>167</cp:revision>
  <dcterms:created xsi:type="dcterms:W3CDTF">2011-02-16T19:19:41Z</dcterms:created>
  <dcterms:modified xsi:type="dcterms:W3CDTF">2020-02-16T18:10:24Z</dcterms:modified>
</cp:coreProperties>
</file>